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2842" autoAdjust="0"/>
  </p:normalViewPr>
  <p:slideViewPr>
    <p:cSldViewPr>
      <p:cViewPr varScale="1">
        <p:scale>
          <a:sx n="63" d="100"/>
          <a:sy n="63" d="100"/>
        </p:scale>
        <p:origin x="1930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handoutMaster" Target="handoutMasters/handout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theme" Target="theme/theme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ableStyles" Target="tableStyle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Objekt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5859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 err="1">
                <a:latin typeface="Times New Roman" pitchFamily="16" charset="0"/>
              </a:rPr>
              <a:t>template</a:t>
            </a:r>
            <a:r>
              <a:rPr lang="de-DE" altLang="de-DE" dirty="0">
                <a:latin typeface="Times New Roman" pitchFamily="16" charset="0"/>
              </a:rPr>
              <a:t>&lt;</a:t>
            </a:r>
            <a:r>
              <a:rPr lang="de-DE" altLang="de-DE" dirty="0" err="1">
                <a:latin typeface="Times New Roman" pitchFamily="16" charset="0"/>
              </a:rPr>
              <a:t>typename</a:t>
            </a:r>
            <a:r>
              <a:rPr lang="de-DE" altLang="de-DE" dirty="0">
                <a:latin typeface="Times New Roman" pitchFamily="16" charset="0"/>
              </a:rPr>
              <a:t> T = Person&gt;  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 Person ist der „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default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“ Typ des 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Templatearguments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In manchen</a:t>
            </a:r>
            <a:r>
              <a:rPr lang="de-DE" baseline="0" dirty="0"/>
              <a:t> Fällen (siehe Beispiel) kann es auch keine eindeutige Schnittstelle geben!</a:t>
            </a: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Sie kann nur schwer vom Entwickler überprüft</a:t>
            </a:r>
            <a:r>
              <a:rPr lang="de-DE" baseline="0" dirty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dirty="0"/>
              <a:t>Eine Dokumentation des </a:t>
            </a:r>
            <a:r>
              <a:rPr lang="de-DE" baseline="0" dirty="0" err="1"/>
              <a:t>des</a:t>
            </a:r>
            <a:r>
              <a:rPr lang="de-DE" baseline="0" dirty="0"/>
              <a:t> erwarteten Verhaltens der Schnittstellenimplementierung erfolgt tendenziell über unstrukturierte Kommentare (bspw. https://en.cppreference.com/w/cpp/concept/OutputIterator )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Vorteile </a:t>
            </a:r>
          </a:p>
          <a:p>
            <a:pPr>
              <a:defRPr/>
            </a:pPr>
            <a:r>
              <a:rPr lang="de-DE" dirty="0"/>
              <a:t>- Reduzierter Implementierungsaufwand ("Duck </a:t>
            </a:r>
            <a:r>
              <a:rPr lang="de-DE" dirty="0" err="1"/>
              <a:t>Typing</a:t>
            </a:r>
            <a:r>
              <a:rPr lang="de-DE" dirty="0"/>
              <a:t>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r>
              <a:rPr lang="de-DE" altLang="de-DE" baseline="0" dirty="0">
                <a:latin typeface="Times New Roman" pitchFamily="16" charset="0"/>
              </a:rPr>
              <a:t> - Pro: Kompakt, ermöglichen Polymorphie in C</a:t>
            </a:r>
          </a:p>
          <a:p>
            <a:r>
              <a:rPr lang="de-DE" altLang="de-DE" baseline="0" dirty="0">
                <a:latin typeface="Times New Roman" pitchFamily="16" charset="0"/>
              </a:rPr>
              <a:t> - </a:t>
            </a:r>
            <a:r>
              <a:rPr lang="de-DE" altLang="de-DE" baseline="0" dirty="0" err="1">
                <a:latin typeface="Times New Roman" pitchFamily="16" charset="0"/>
              </a:rPr>
              <a:t>Con</a:t>
            </a:r>
            <a:r>
              <a:rPr lang="de-DE" altLang="de-DE" baseline="0" dirty="0">
                <a:latin typeface="Times New Roman" pitchFamily="16" charset="0"/>
              </a:rPr>
              <a:t>: Funktionszeiger sind Zustandslos -&gt; Abhilfe: Funktoren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Vorteile von </a:t>
            </a:r>
            <a:r>
              <a:rPr lang="de-DE" dirty="0" err="1"/>
              <a:t>remove_copy_if</a:t>
            </a: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man braucht selbst </a:t>
            </a:r>
            <a:r>
              <a:rPr lang="de-DE" baseline="0" dirty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(): Leere Parameterliste signalisiert eine beliebige Anzahl von Parametern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Void</a:t>
            </a:r>
            <a:r>
              <a:rPr lang="de-DE" dirty="0"/>
              <a:t>: Spezifiziert, dass es keine Parameter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Shift-</a:t>
            </a:r>
            <a:r>
              <a:rPr lang="en-US" b="1" dirty="0" err="1"/>
              <a:t>Operatoren</a:t>
            </a:r>
            <a:r>
              <a:rPr lang="en-US" b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dirty="0" err="1"/>
              <a:t>Präziser</a:t>
            </a:r>
            <a:r>
              <a:rPr lang="en-US" b="0" dirty="0"/>
              <a:t>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dirty="0"/>
              <a:t>Bei unsigned</a:t>
            </a:r>
            <a:r>
              <a:rPr lang="en-US" b="0" baseline="0" dirty="0"/>
              <a:t>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immer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0 </a:t>
            </a:r>
            <a:r>
              <a:rPr lang="en-US" b="0" baseline="0" dirty="0" err="1"/>
              <a:t>gefüllt</a:t>
            </a:r>
            <a:r>
              <a:rPr lang="en-US" b="0" baseline="0" dirty="0"/>
              <a:t> (</a:t>
            </a:r>
            <a:r>
              <a:rPr lang="en-US" b="0" baseline="0" dirty="0" err="1"/>
              <a:t>logischer</a:t>
            </a:r>
            <a:r>
              <a:rPr lang="en-US" b="0" baseline="0" dirty="0"/>
              <a:t> shift)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dirty="0"/>
              <a:t>Bei signed-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dem MSB </a:t>
            </a:r>
            <a:r>
              <a:rPr lang="en-US" b="0" baseline="0" dirty="0" err="1"/>
              <a:t>gefüllt</a:t>
            </a:r>
            <a:r>
              <a:rPr lang="en-US" b="0" baseline="0" dirty="0"/>
              <a:t>, um das </a:t>
            </a:r>
            <a:r>
              <a:rPr lang="en-US" b="0" baseline="0" dirty="0" err="1"/>
              <a:t>Vorzeichen</a:t>
            </a:r>
            <a:r>
              <a:rPr lang="en-US" b="0" baseline="0" dirty="0"/>
              <a:t> </a:t>
            </a:r>
            <a:r>
              <a:rPr lang="en-US" b="0" baseline="0" dirty="0" err="1"/>
              <a:t>beizubehalten</a:t>
            </a:r>
            <a:r>
              <a:rPr lang="en-US" b="0" baseline="0" dirty="0"/>
              <a:t> (</a:t>
            </a:r>
            <a:r>
              <a:rPr lang="en-US" b="0" baseline="0" dirty="0" err="1"/>
              <a:t>arithmetischer</a:t>
            </a:r>
            <a:r>
              <a:rPr lang="en-US" b="0" baseline="0" dirty="0"/>
              <a:t> shift)</a:t>
            </a:r>
            <a:endParaRPr lang="en-US" b="1" dirty="0"/>
          </a:p>
          <a:p>
            <a:r>
              <a:rPr lang="en-US" b="1" dirty="0"/>
              <a:t>In</a:t>
            </a:r>
            <a:r>
              <a:rPr lang="en-US" b="1" baseline="0" dirty="0"/>
              <a:t> Java</a:t>
            </a:r>
            <a:r>
              <a:rPr lang="en-US" b="0" baseline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operator&gt;&gt;&gt; (</a:t>
            </a:r>
            <a:r>
              <a:rPr lang="en-US" b="1" baseline="0" dirty="0" err="1"/>
              <a:t>logischer</a:t>
            </a:r>
            <a:r>
              <a:rPr lang="en-US" b="1" baseline="0" dirty="0"/>
              <a:t> shift operator)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 (</a:t>
            </a:r>
            <a:r>
              <a:rPr lang="en-US" b="1" baseline="0" dirty="0" err="1"/>
              <a:t>arithmetischer</a:t>
            </a:r>
            <a:r>
              <a:rPr lang="en-US" b="1" baseline="0" dirty="0"/>
              <a:t> shift operator)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Codebeispiel</a:t>
            </a:r>
            <a:r>
              <a:rPr lang="en-US" dirty="0"/>
              <a:t>:</a:t>
            </a:r>
          </a:p>
          <a:p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</a:p>
          <a:p>
            <a:r>
              <a:rPr lang="en-US" dirty="0"/>
              <a:t>#include 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const char* </a:t>
            </a:r>
            <a:r>
              <a:rPr lang="en-US" dirty="0" err="1"/>
              <a:t>fmt</a:t>
            </a:r>
            <a:r>
              <a:rPr lang="en-US" dirty="0"/>
              <a:t>(char a)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 int </a:t>
            </a:r>
            <a:r>
              <a:rPr lang="en-US" dirty="0" err="1"/>
              <a:t>bitsPerByte</a:t>
            </a:r>
            <a:r>
              <a:rPr lang="en-US" dirty="0"/>
              <a:t> = </a:t>
            </a:r>
            <a:r>
              <a:rPr lang="en-US" dirty="0" err="1"/>
              <a:t>sizeof</a:t>
            </a:r>
            <a:r>
              <a:rPr lang="en-US" dirty="0"/>
              <a:t>(char) * 8;</a:t>
            </a:r>
          </a:p>
          <a:p>
            <a:r>
              <a:rPr lang="en-US" dirty="0"/>
              <a:t>    char *</a:t>
            </a:r>
            <a:r>
              <a:rPr lang="en-US" dirty="0" err="1"/>
              <a:t>toString</a:t>
            </a:r>
            <a:r>
              <a:rPr lang="en-US" dirty="0"/>
              <a:t> = (char*) malloc((2 + </a:t>
            </a:r>
            <a:r>
              <a:rPr lang="en-US" dirty="0" err="1"/>
              <a:t>bitsPerByte</a:t>
            </a:r>
            <a:r>
              <a:rPr lang="en-US" dirty="0"/>
              <a:t>) * </a:t>
            </a:r>
            <a:r>
              <a:rPr lang="en-US" dirty="0" err="1"/>
              <a:t>sizeof</a:t>
            </a:r>
            <a:r>
              <a:rPr lang="en-US" dirty="0"/>
              <a:t>(char));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[0] = '0';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[1] = 'b';</a:t>
            </a:r>
          </a:p>
          <a:p>
            <a:r>
              <a:rPr lang="en-US" dirty="0"/>
              <a:t>    for (int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bitsPerByte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 &gt;= 0; --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char c;</a:t>
            </a:r>
          </a:p>
          <a:p>
            <a:r>
              <a:rPr lang="en-US" dirty="0"/>
              <a:t>        if (a &amp; (1 &lt;&lt; 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c = '1';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else {</a:t>
            </a:r>
          </a:p>
          <a:p>
            <a:r>
              <a:rPr lang="en-US" dirty="0"/>
              <a:t>            c = '0';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("%d", 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+ 2);</a:t>
            </a:r>
          </a:p>
          <a:p>
            <a:r>
              <a:rPr lang="en-US" dirty="0"/>
              <a:t>        </a:t>
            </a:r>
            <a:r>
              <a:rPr lang="en-US" dirty="0" err="1"/>
              <a:t>toString</a:t>
            </a:r>
            <a:r>
              <a:rPr lang="en-US" dirty="0"/>
              <a:t>[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+ 2] = c;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</a:t>
            </a:r>
            <a:r>
              <a:rPr lang="en-US" dirty="0" err="1"/>
              <a:t>toString</a:t>
            </a:r>
            <a:r>
              <a:rPr lang="en-US" dirty="0"/>
              <a:t>; 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char a = 255;</a:t>
            </a:r>
          </a:p>
          <a:p>
            <a:r>
              <a:rPr lang="en-US" dirty="0"/>
              <a:t>  char b = 2;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&amp;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|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^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&lt;&lt;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&lt;&lt;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&gt;&gt;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&gt;&gt; b));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~a: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(~a));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Quelltext dazu:</a:t>
            </a:r>
          </a:p>
          <a:p>
            <a:r>
              <a:rPr lang="de-DE" dirty="0"/>
              <a:t>in</a:t>
            </a:r>
            <a:r>
              <a:rPr lang="de-DE" baseline="0" dirty="0"/>
              <a:t> der PDL unter </a:t>
            </a:r>
            <a:r>
              <a:rPr lang="de-DE" baseline="0" dirty="0" err="1"/>
              <a:t>devices</a:t>
            </a:r>
            <a:r>
              <a:rPr lang="en-US" baseline="0" dirty="0"/>
              <a:t>/fm4/s6e2ccxl/common/</a:t>
            </a:r>
            <a:r>
              <a:rPr lang="de-DE" dirty="0"/>
              <a:t>s6e2ccxl.h</a:t>
            </a:r>
          </a:p>
          <a:p>
            <a:endParaRPr lang="de-DE" dirty="0"/>
          </a:p>
          <a:p>
            <a:r>
              <a:rPr lang="de-DE" dirty="0"/>
              <a:t>Ports</a:t>
            </a:r>
            <a:r>
              <a:rPr lang="de-DE" baseline="0" dirty="0"/>
              <a:t> und Pin in </a:t>
            </a:r>
            <a:r>
              <a:rPr lang="de-DE" baseline="0" dirty="0" err="1"/>
              <a:t>FM_GPIO_TypeDef</a:t>
            </a:r>
            <a:r>
              <a:rPr lang="de-DE" baseline="0" dirty="0"/>
              <a:t> </a:t>
            </a:r>
            <a:endParaRPr lang="de-DE" dirty="0"/>
          </a:p>
          <a:p>
            <a:endParaRPr lang="en-US" dirty="0"/>
          </a:p>
          <a:p>
            <a:r>
              <a:rPr lang="en-US" dirty="0" err="1"/>
              <a:t>Gesamter</a:t>
            </a:r>
            <a:r>
              <a:rPr lang="en-US" baseline="0" dirty="0"/>
              <a:t> Code:</a:t>
            </a:r>
          </a:p>
          <a:p>
            <a:r>
              <a:rPr lang="en-US" dirty="0"/>
              <a:t>#include "</a:t>
            </a:r>
            <a:r>
              <a:rPr lang="en-US" dirty="0" err="1"/>
              <a:t>init.h</a:t>
            </a:r>
            <a:r>
              <a:rPr lang="en-US" dirty="0"/>
              <a:t>"</a:t>
            </a:r>
          </a:p>
          <a:p>
            <a:r>
              <a:rPr lang="en-US" dirty="0"/>
              <a:t>#include "</a:t>
            </a:r>
            <a:r>
              <a:rPr lang="en-US" dirty="0" err="1"/>
              <a:t>pins.h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/>
              <a:t>int main(){</a:t>
            </a:r>
          </a:p>
          <a:p>
            <a:r>
              <a:rPr lang="en-US" dirty="0"/>
              <a:t>  </a:t>
            </a:r>
            <a:r>
              <a:rPr lang="en-US" dirty="0" err="1"/>
              <a:t>initBoard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FM4_GPIO-&gt;DDR2_f.P0 = 0;//Set to input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LED_RED_DDR |= (1 &lt;&lt; LED_RED_PIN); // Configure red LED pin as output.</a:t>
            </a:r>
          </a:p>
          <a:p>
            <a:r>
              <a:rPr lang="en-US" dirty="0"/>
              <a:t>  LED_RED_DOR |= (1 &lt;&lt; LED_RED_PIN); // Turn LED off.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while(FM4_GPIO-&gt;PDIR2_f.P0 == 1) {</a:t>
            </a:r>
          </a:p>
          <a:p>
            <a:r>
              <a:rPr lang="en-US" dirty="0"/>
              <a:t>    // Polling loop...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// Switch red LED on</a:t>
            </a:r>
          </a:p>
          <a:p>
            <a:r>
              <a:rPr lang="en-US" dirty="0"/>
              <a:t>  LED_RED_DOR &amp;= ~(1 &lt;&lt; LED_RED_PIN);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while(1);  </a:t>
            </a:r>
          </a:p>
          <a:p>
            <a:endParaRPr lang="en-US" dirty="0"/>
          </a:p>
          <a:p>
            <a:r>
              <a:rPr lang="en-US" dirty="0"/>
              <a:t>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8794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44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3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29.08.2019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++11#Explicitly_defaulted_and_deleted_special_member_functions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65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doc/tutorial/typecasting/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tucan.tu-darmstadt.de/scripts/mgrqispi.dll?APPNAME=CampusNet&amp;PRGNAME=COURSEDETAILS&amp;ARGUMENTS=-N000000000000002,-N000579,-N0,-N362004047558305,-N362004047503306,-N0,-N0,-N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 dirty="0"/>
              <a:t>Man kann 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 dirty="0"/>
              <a:t>: man kann/muss nur Basisklassen 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70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71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&lt;SC*&gt;(c) 	</a:t>
            </a:r>
            <a:r>
              <a:rPr lang="de-DE" noProof="0" dirty="0"/>
              <a:t>Umwandlung von c in Typ SC* mit 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Umwandlung </a:t>
            </a:r>
            <a:r>
              <a:rPr lang="de-DE" dirty="0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dirty="0" err="1"/>
              <a:t>Constness</a:t>
            </a:r>
            <a:r>
              <a:rPr lang="de-DE" noProof="0" dirty="0"/>
              <a:t> entfernen (z.B.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*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3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latin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 dirty="0">
              <a:latin typeface="Courier New" panose="020703090202050204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 dirty="0"/>
              <a:t>C++-Templates induzieren ein </a:t>
            </a:r>
            <a:r>
              <a:rPr lang="de-DE" b="1" dirty="0"/>
              <a:t>implizites "Interface" durch die Art der Verwendung </a:t>
            </a:r>
            <a:r>
              <a:rPr lang="de-DE" dirty="0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typename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T = Person&gt;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()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&lt;&gt; </a:t>
            </a:r>
            <a:r>
              <a:rPr lang="de-DE" altLang="de-DE" sz="1200" b="0" dirty="0" err="1">
                <a:latin typeface="Consolas" pitchFamily="49" charset="0"/>
              </a:rPr>
              <a:t>myElevator</a:t>
            </a:r>
            <a:r>
              <a:rPr lang="de-DE" altLang="de-DE" sz="1200" b="0" dirty="0"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dirty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std::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 dirty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dirty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dirty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Variablen </a:t>
            </a:r>
            <a:r>
              <a:rPr lang="de-DE" noProof="0" dirty="0"/>
              <a:t>operiert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/>
              <a:t>)</a:t>
            </a:r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 = 1 </a:t>
            </a:r>
            <a:r>
              <a:rPr lang="de-DE" noProof="0" dirty="0"/>
              <a:t>Byte</a:t>
            </a:r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 (Nibble)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Wir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zählen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7.Bit, …, 0.Bit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Erzeuge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gewünschten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Stellen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'0'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bzw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. '1' hat.</a:t>
            </a: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Weitere Lehrveranstaltungen an der TU Darmstadt</a:t>
            </a:r>
          </a:p>
          <a:p>
            <a:pPr lvl="1"/>
            <a:r>
              <a:rPr lang="de-DE" b="1" dirty="0" err="1"/>
              <a:t>Advanced</a:t>
            </a:r>
            <a:r>
              <a:rPr lang="de-DE" b="1" dirty="0"/>
              <a:t> Multithreading in C++</a:t>
            </a:r>
            <a:br>
              <a:rPr lang="de-DE" b="1" dirty="0"/>
            </a:br>
            <a:r>
              <a:rPr lang="en-US" dirty="0"/>
              <a:t>(</a:t>
            </a:r>
            <a:r>
              <a:rPr lang="de-DE" dirty="0" err="1"/>
              <a:t>TuCan</a:t>
            </a:r>
            <a:r>
              <a:rPr lang="de-DE" dirty="0"/>
              <a:t> Modulnummer: </a:t>
            </a:r>
            <a:r>
              <a:rPr lang="de-DE" dirty="0">
                <a:hlinkClick r:id="rId2"/>
              </a:rPr>
              <a:t>20-00-0977-iv</a:t>
            </a:r>
            <a:r>
              <a:rPr lang="en-US" dirty="0"/>
              <a:t>)</a:t>
            </a:r>
            <a:endParaRPr lang="de-DE" noProof="0" dirty="0"/>
          </a:p>
          <a:p>
            <a:endParaRPr lang="de-DE" b="1" dirty="0"/>
          </a:p>
          <a:p>
            <a:r>
              <a:rPr lang="de-DE" b="1" noProof="0" dirty="0"/>
              <a:t>Wissenswertes (ein paar Ideen)</a:t>
            </a:r>
          </a:p>
          <a:p>
            <a:pPr lvl="1"/>
            <a:r>
              <a:rPr lang="de-DE" b="1" noProof="0" dirty="0"/>
              <a:t>C++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http://thbecker.net/articles/rvalue_references/section_01.html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Tipps zum Überladen von Operatoren</a:t>
            </a:r>
          </a:p>
          <a:p>
            <a:pPr lvl="2"/>
            <a:r>
              <a:rPr lang="de-DE" dirty="0"/>
              <a:t>"Wie überlade ich Operatoren für meine Klasse, sodass niemand überrascht wird."</a:t>
            </a:r>
            <a:endParaRPr lang="de-DE" noProof="0" dirty="0"/>
          </a:p>
          <a:p>
            <a:pPr lvl="2"/>
            <a:r>
              <a:rPr lang="de-DE" dirty="0">
                <a:hlinkClick r:id="rId4"/>
              </a:rPr>
              <a:t>http://courses.cms.caltech.edu/cs11/material/cpp/donnie/cpp-ops.html</a:t>
            </a:r>
            <a:r>
              <a:rPr lang="de-DE" dirty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Der Compiler generiert einen der Drei bei Bedarf automatisch, indem Felder kopiert werden (evtl. mittels "rekursivem" Copy-Konstruktor).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</a:t>
            </a:r>
            <a:r>
              <a:rPr lang="de-DE" kern="0" dirty="0" err="1"/>
              <a:t>Resourcen</a:t>
            </a:r>
            <a:r>
              <a:rPr lang="de-DE" b="0" kern="0" dirty="0"/>
              <a:t> (Speicher, File Handle,…) in einem </a:t>
            </a:r>
            <a:r>
              <a:rPr lang="de-DE" kern="0" dirty="0"/>
              <a:t>Konstruktor</a:t>
            </a:r>
            <a:r>
              <a:rPr lang="de-DE" b="0" kern="0" dirty="0"/>
              <a:t> akquiriere, möchte ich sie auch im </a:t>
            </a:r>
            <a:r>
              <a:rPr lang="de-DE" kern="0" dirty="0"/>
              <a:t>Destruktor</a:t>
            </a:r>
            <a:r>
              <a:rPr lang="de-DE" b="0" kern="0" dirty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im Konstruktor Heap-Speicher allokiere, dann muss ich diesen im Destruktor per </a:t>
            </a:r>
            <a:r>
              <a:rPr lang="de-DE" b="0" kern="0" dirty="0" err="1"/>
              <a:t>delete</a:t>
            </a:r>
            <a:r>
              <a:rPr lang="de-DE" b="0" kern="0" dirty="0"/>
              <a:t> freigeben. Was passiert aber wenn ich das notwendige Pointer-Attribut im </a:t>
            </a:r>
            <a:r>
              <a:rPr lang="de-DE" b="0" kern="0" dirty="0" err="1"/>
              <a:t>Kopierkonstruktor</a:t>
            </a:r>
            <a:r>
              <a:rPr lang="de-DE" b="0" kern="0" dirty="0"/>
              <a:t> einfach kopiere? (</a:t>
            </a:r>
            <a:r>
              <a:rPr lang="de-DE" b="0" kern="0" dirty="0">
                <a:sym typeface="Wingdings" panose="05000000000000000000" pitchFamily="2" charset="2"/>
              </a:rPr>
              <a:t>Double Delete!)</a:t>
            </a:r>
            <a:endParaRPr lang="en-US" b="0" kern="0" dirty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Verwende ich einen </a:t>
            </a:r>
            <a:r>
              <a:rPr lang="de-DE" kern="0" dirty="0"/>
              <a:t>eigenen Copy-Konstruktor</a:t>
            </a:r>
            <a:r>
              <a:rPr lang="de-DE" b="0" kern="0" dirty="0"/>
              <a:t> und einen </a:t>
            </a:r>
            <a:r>
              <a:rPr lang="de-DE" kern="0" dirty="0"/>
              <a:t>generierten </a:t>
            </a:r>
            <a:r>
              <a:rPr lang="de-DE" kern="0" dirty="0" err="1"/>
              <a:t>Assignment</a:t>
            </a:r>
            <a:r>
              <a:rPr lang="de-DE" kern="0" dirty="0"/>
              <a:t>-Operator</a:t>
            </a:r>
            <a:r>
              <a:rPr lang="de-DE" b="0" kern="0" dirty="0"/>
              <a:t>, kann es zu </a:t>
            </a:r>
            <a:r>
              <a:rPr lang="de-DE" kern="0" dirty="0"/>
              <a:t>inkonsistentem Verhalten</a:t>
            </a:r>
            <a:r>
              <a:rPr lang="de-DE" b="0" kern="0" dirty="0"/>
              <a:t> kommen.</a:t>
            </a:r>
            <a:br>
              <a:rPr lang="de-DE" b="0" kern="0" dirty="0"/>
            </a:br>
            <a:endParaRPr lang="de-DE" b="0" kern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Commons Namensnennung - Nicht kommerziell - Keine Bearbeitungen 4.0 International Lizenz</a:t>
            </a:r>
            <a:br>
              <a:rPr lang="de-DE" noProof="0" dirty="0"/>
            </a:br>
            <a:br>
              <a:rPr lang="de-DE" noProof="0" dirty="0"/>
            </a:br>
            <a:r>
              <a:rPr lang="de-DE" sz="1200" noProof="0" dirty="0">
                <a:hlinkClick r:id="rId2"/>
              </a:rPr>
              <a:t>http://creativecommons.org/licenses/by-nc-nd/4.0/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Fair-Use-Konvention.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4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Beteiligte</a:t>
            </a:r>
            <a:r>
              <a:rPr lang="en-US" dirty="0"/>
              <a:t> </a:t>
            </a:r>
            <a:r>
              <a:rPr lang="en-US" dirty="0" err="1"/>
              <a:t>Autoren</a:t>
            </a:r>
            <a:r>
              <a:rPr lang="en-US" dirty="0"/>
              <a:t> (</a:t>
            </a:r>
            <a:r>
              <a:rPr lang="en-US" dirty="0" err="1"/>
              <a:t>alphabetisch</a:t>
            </a:r>
            <a:r>
              <a:rPr lang="en-US" dirty="0"/>
              <a:t>):</a:t>
            </a:r>
          </a:p>
          <a:p>
            <a:pPr algn="l"/>
            <a:r>
              <a:rPr lang="en-US" dirty="0"/>
              <a:t>Anthony </a:t>
            </a:r>
            <a:r>
              <a:rPr lang="en-US" dirty="0" err="1"/>
              <a:t>Anjorin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Sebastian Ehmes,</a:t>
            </a:r>
          </a:p>
          <a:p>
            <a:pPr algn="l"/>
            <a:r>
              <a:rPr lang="en-US" dirty="0"/>
              <a:t>Matthias </a:t>
            </a:r>
            <a:r>
              <a:rPr lang="en-US" dirty="0" err="1"/>
              <a:t>Gazzari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Nicolas </a:t>
            </a:r>
            <a:r>
              <a:rPr lang="en-US" dirty="0" err="1"/>
              <a:t>Himmelmann</a:t>
            </a:r>
            <a:r>
              <a:rPr lang="en-US" dirty="0"/>
              <a:t>,</a:t>
            </a:r>
          </a:p>
          <a:p>
            <a:pPr algn="l"/>
            <a:r>
              <a:rPr lang="en-US" dirty="0" err="1"/>
              <a:t>Puria</a:t>
            </a:r>
            <a:r>
              <a:rPr lang="en-US" dirty="0"/>
              <a:t> </a:t>
            </a:r>
            <a:r>
              <a:rPr lang="en-US" dirty="0" err="1"/>
              <a:t>Izady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Philipp </a:t>
            </a:r>
            <a:r>
              <a:rPr lang="en-US" dirty="0" err="1"/>
              <a:t>Joncyk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Roland Kluge,</a:t>
            </a:r>
          </a:p>
          <a:p>
            <a:pPr algn="l"/>
            <a:r>
              <a:rPr lang="en-US" dirty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>
                <a:sym typeface="Wingdings" panose="05000000000000000000" pitchFamily="2" charset="2"/>
              </a:rPr>
              <a:t>Optimierungen</a:t>
            </a:r>
            <a:r>
              <a:rPr lang="de-DE" noProof="0" dirty="0">
                <a:sym typeface="Wingdings" panose="05000000000000000000" pitchFamily="2" charset="2"/>
              </a:rPr>
              <a:t>: fast ausschließlich zur </a:t>
            </a:r>
            <a:r>
              <a:rPr lang="de-DE" b="1" noProof="0" dirty="0">
                <a:sym typeface="Wingdings" panose="05000000000000000000" pitchFamily="2" charset="2"/>
              </a:rPr>
              <a:t>Laufzeit</a:t>
            </a:r>
            <a:r>
              <a:rPr lang="de-DE" noProof="0" dirty="0">
                <a:sym typeface="Wingdings" panose="05000000000000000000" pitchFamily="2" charset="2"/>
              </a:rPr>
              <a:t> durch die JVM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Java </a:t>
            </a:r>
            <a:r>
              <a:rPr lang="de-DE" b="1" noProof="0" dirty="0" err="1">
                <a:sym typeface="Wingdings" panose="05000000000000000000" pitchFamily="2" charset="2"/>
              </a:rPr>
              <a:t>Classpath</a:t>
            </a:r>
            <a:r>
              <a:rPr lang="de-DE" dirty="0">
                <a:sym typeface="Wingdings" panose="05000000000000000000" pitchFamily="2" charset="2"/>
              </a:rPr>
              <a:t> (~ </a:t>
            </a:r>
            <a:r>
              <a:rPr lang="de-DE" dirty="0" err="1">
                <a:sym typeface="Wingdings" panose="05000000000000000000" pitchFamily="2" charset="2"/>
              </a:rPr>
              <a:t>dyn</a:t>
            </a:r>
            <a:r>
              <a:rPr lang="de-DE" dirty="0">
                <a:sym typeface="Wingdings" panose="05000000000000000000" pitchFamily="2" charset="2"/>
              </a:rPr>
              <a:t>. Linken)</a:t>
            </a:r>
            <a:endParaRPr lang="de-DE" noProof="0" dirty="0"/>
          </a:p>
          <a:p>
            <a:pPr marL="0" indent="0">
              <a:buNone/>
            </a:pP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C/C++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Transformation, (oft)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Optimierungen 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false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>
                <a:hlinkClick r:id="rId3"/>
              </a:rPr>
              <a:t>https://blogs.mentor.com/colinwalls/blog/2014/06/02/struct-vs-class-in-c/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>
                <a:hlinkClick r:id="rId4"/>
              </a:rPr>
              <a:t>http://en.cppreference.com/w/cpp/language/union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Zwei Formen </a:t>
            </a:r>
            <a:r>
              <a:rPr lang="de-DE" noProof="0" dirty="0"/>
              <a:t>werden vom </a:t>
            </a:r>
            <a:r>
              <a:rPr lang="de-DE" b="1" noProof="0" dirty="0"/>
              <a:t>Linker </a:t>
            </a:r>
            <a:r>
              <a:rPr lang="de-DE" noProof="0" dirty="0"/>
              <a:t>erkannt:</a:t>
            </a:r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parameterlos (</a:t>
            </a:r>
            <a:r>
              <a:rPr lang="de-DE" altLang="de-DE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mit Kommandozeilenparametern 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Neben</a:t>
            </a:r>
            <a:r>
              <a:rPr lang="en-US" dirty="0"/>
              <a:t> </a:t>
            </a:r>
            <a:r>
              <a:rPr lang="en-US" b="1" dirty="0"/>
              <a:t>rein </a:t>
            </a:r>
            <a:r>
              <a:rPr lang="en-US" b="1" dirty="0" err="1"/>
              <a:t>dezimalen</a:t>
            </a:r>
            <a:r>
              <a:rPr lang="en-US" b="1" dirty="0"/>
              <a:t> </a:t>
            </a:r>
            <a:r>
              <a:rPr lang="en-US" b="1" dirty="0" err="1"/>
              <a:t>Ganzzahl</a:t>
            </a:r>
            <a:r>
              <a:rPr lang="de-DE" b="1" dirty="0"/>
              <a:t>literalen </a:t>
            </a:r>
            <a:r>
              <a:rPr lang="de-DE" dirty="0"/>
              <a:t>(z.B. in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 = 125</a:t>
            </a:r>
            <a:r>
              <a:rPr lang="de-DE" dirty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dirty="0"/>
              <a:t>Suffixe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 oder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vorzeichenlos</a:t>
            </a:r>
            <a:r>
              <a:rPr lang="de-DE" dirty="0"/>
              <a:t> interpretiert wird (z.B. 255u)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'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int</a:t>
            </a:r>
            <a:r>
              <a:rPr lang="de-DE" b="1" dirty="0"/>
              <a:t>' </a:t>
            </a:r>
            <a:r>
              <a:rPr lang="de-DE" dirty="0"/>
              <a:t>interpretiert wird </a:t>
            </a:r>
            <a:br>
              <a:rPr lang="de-DE" dirty="0"/>
            </a:br>
            <a:r>
              <a:rPr lang="de-DE" dirty="0"/>
              <a:t>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dirty="0"/>
              <a:t>). Seit C++11 kein Unterschied mehr zwischen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b="1" dirty="0"/>
              <a:t>Infixe</a:t>
            </a:r>
          </a:p>
          <a:p>
            <a:pPr lvl="1"/>
            <a:r>
              <a:rPr lang="de-DE" b="1" dirty="0"/>
              <a:t>(Seit C++14) Hochkommata</a:t>
            </a:r>
            <a:r>
              <a:rPr lang="de-DE" dirty="0"/>
              <a:t> können an beliebigen Stellen eingesetzt werden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Kombinationen beider Suffixe sind möglich.</a:t>
            </a:r>
          </a:p>
          <a:p>
            <a:pPr marL="0" indent="0">
              <a:buNone/>
            </a:pPr>
            <a:r>
              <a:rPr lang="de-DE" b="1" dirty="0"/>
              <a:t>Präfixe</a:t>
            </a:r>
            <a:endParaRPr lang="de-DE" dirty="0"/>
          </a:p>
          <a:p>
            <a:pPr lvl="1"/>
            <a:r>
              <a:rPr lang="de-DE" b="1" dirty="0" err="1"/>
              <a:t>Oktaldarstellung</a:t>
            </a:r>
            <a:r>
              <a:rPr lang="de-DE" dirty="0"/>
              <a:t>: führende 0 bewirkt Interpretation als </a:t>
            </a:r>
            <a:r>
              <a:rPr lang="de-DE" dirty="0" err="1"/>
              <a:t>Oktalliteral</a:t>
            </a:r>
            <a:r>
              <a:rPr lang="de-DE" dirty="0"/>
              <a:t>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dirty="0"/>
              <a:t>).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lvl="1"/>
            <a:r>
              <a:rPr lang="de-DE" b="1" dirty="0"/>
              <a:t>(Seit C++14) Binärdarstellung</a:t>
            </a:r>
            <a:r>
              <a:rPr lang="de-DE" dirty="0"/>
              <a:t>: führende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dirty="0"/>
              <a:t> bewirkt Interpretation als Binärliteral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dirty="0"/>
              <a:t>) 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marL="0" indent="0">
              <a:buNone/>
            </a:pPr>
            <a:r>
              <a:rPr lang="de-DE" dirty="0"/>
              <a:t>Seit C++11 kann man übrigens </a:t>
            </a:r>
            <a:r>
              <a:rPr lang="de-DE" b="1" dirty="0"/>
              <a:t>eigene </a:t>
            </a:r>
            <a:r>
              <a:rPr lang="de-DE" b="1" dirty="0" err="1"/>
              <a:t>Literaltypen</a:t>
            </a:r>
            <a:r>
              <a:rPr lang="de-DE" dirty="0"/>
              <a:t> definieren ("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literals</a:t>
            </a:r>
            <a:r>
              <a:rPr lang="de-DE" dirty="0"/>
              <a:t>").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Die </a:t>
            </a:r>
            <a:r>
              <a:rPr lang="en-US" dirty="0" err="1"/>
              <a:t>Suffixe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u, U, l, L,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LL</a:t>
            </a:r>
            <a:r>
              <a:rPr lang="en-US" dirty="0"/>
              <a:t> und die </a:t>
            </a:r>
            <a:r>
              <a:rPr lang="en-US" dirty="0" err="1"/>
              <a:t>Pr</a:t>
            </a:r>
            <a:r>
              <a:rPr lang="de-DE" dirty="0" err="1"/>
              <a:t>äfixe</a:t>
            </a:r>
            <a:r>
              <a:rPr lang="de-DE" dirty="0"/>
              <a:t>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dirty="0"/>
              <a:t> </a:t>
            </a:r>
            <a:r>
              <a:rPr lang="en-US" dirty="0" err="1"/>
              <a:t>funktionieren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C.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</a:t>
            </a:r>
            <a:r>
              <a:rPr lang="de-DE" noProof="0"/>
              <a:t>13:00..14:00</a:t>
            </a:r>
            <a:r>
              <a:rPr lang="de-DE" noProof="0" dirty="0"/>
              <a:t>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x 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de-DE" noProof="0" dirty="0"/>
              <a:t>1, 1, 2, 3, 5, 8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*myArray2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Danger!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19405</Words>
  <Application>Microsoft Office PowerPoint</Application>
  <PresentationFormat>Bildschirmpräsentation (4:3)</PresentationFormat>
  <Paragraphs>4991</Paragraphs>
  <Slides>238</Slides>
  <Notes>100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2604</cp:revision>
  <cp:lastPrinted>2018-04-11T06:17:22Z</cp:lastPrinted>
  <dcterms:created xsi:type="dcterms:W3CDTF">2008-08-19T13:25:11Z</dcterms:created>
  <dcterms:modified xsi:type="dcterms:W3CDTF">2019-08-29T06:37:05Z</dcterms:modified>
</cp:coreProperties>
</file>